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Default Extension="png" ContentType="image/png"/>
  <Default Extension="jpeg" ContentType="image/jpeg"/>
  <Default Extension="xml" ContentType="application/xml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0.xml" ContentType="application/vnd.openxmlformats-officedocument.presentationml.slideLayout+xml"/>
  <Override PartName="/ppt/slides/slide3.xml" ContentType="application/vnd.openxmlformats-officedocument.presentationml.slide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Default Extension="bin" ContentType="application/vnd.openxmlformats-officedocument.presentationml.printerSettings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presentation.xml" ContentType="application/vnd.openxmlformats-officedocument.presentationml.presentation.main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slideLayouts/slideLayout13.xml" ContentType="application/vnd.openxmlformats-officedocument.presentationml.slideLayout+xml"/>
  <Default Extension="pdf" ContentType="application/pdf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60" r:id="rId1"/>
  </p:sldMasterIdLst>
  <p:sldIdLst>
    <p:sldId id="256" r:id="rId2"/>
    <p:sldId id="258" r:id="rId3"/>
    <p:sldId id="259" r:id="rId4"/>
    <p:sldId id="257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87" d="100"/>
          <a:sy n="87" d="100"/>
        </p:scale>
        <p:origin x="-96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printerSettings" Target="printerSettings/printerSettings1.bin"/><Relationship Id="rId1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jpe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e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e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3776" y="3776472"/>
            <a:ext cx="7196328" cy="1470025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800" kern="1200">
                <a:solidFill>
                  <a:schemeClr val="tx2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3776" y="5257800"/>
            <a:ext cx="7196328" cy="987552"/>
          </a:xfr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Font typeface="Wingdings 2" pitchFamily="18" charset="2"/>
              <a:buNone/>
              <a:defRPr sz="1800" kern="1200">
                <a:solidFill>
                  <a:schemeClr val="tx2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BDDEB-C896-D641-9B85-F3394F6E72CD}" type="datetimeFigureOut">
              <a:rPr lang="en-US" smtClean="0"/>
              <a:pPr/>
              <a:t>10/5/12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175" y="4267200"/>
            <a:ext cx="7612063" cy="1100138"/>
          </a:xfrm>
        </p:spPr>
        <p:txBody>
          <a:bodyPr anchor="b"/>
          <a:lstStyle>
            <a:lvl1pPr algn="ctr">
              <a:defRPr sz="4400" b="0">
                <a:solidFill>
                  <a:schemeClr val="bg1"/>
                </a:solidFill>
                <a:effectLst>
                  <a:outerShdw blurRad="63500" dist="50800" dir="2700000" algn="tl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1414040">
            <a:off x="1779080" y="450465"/>
            <a:ext cx="5486400" cy="3626214"/>
          </a:xfrm>
          <a:solidFill>
            <a:srgbClr val="FFFFFF">
              <a:shade val="85000"/>
            </a:srgbClr>
          </a:solidFill>
          <a:ln w="38100" cap="sq">
            <a:solidFill>
              <a:srgbClr val="FDFDFD"/>
            </a:solidFill>
            <a:miter lim="800000"/>
          </a:ln>
          <a:effectLst>
            <a:outerShdw blurRad="88900" dist="25400" dir="5400000" sx="101000" sy="101000" algn="t" rotWithShape="0">
              <a:prstClr val="black">
                <a:alpha val="5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2000"/>
              </a:spcBef>
              <a:buFont typeface="Wingdings 2" pitchFamily="18" charset="2"/>
              <a:buNone/>
              <a:defRPr sz="1800" kern="1200">
                <a:solidFill>
                  <a:schemeClr val="bg1"/>
                </a:solidFill>
                <a:effectLst>
                  <a:outerShdw blurRad="63500" dist="50800" dir="2700000" algn="tl" rotWithShape="0">
                    <a:prstClr val="black">
                      <a:alpha val="5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5175" y="5443538"/>
            <a:ext cx="7612063" cy="804862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effectLst>
                  <a:outerShdw blurRad="63500" dist="50800" dir="2700000" algn="tl" rotWithShape="0">
                    <a:prstClr val="black">
                      <a:alpha val="50000"/>
                    </a:prstClr>
                  </a:outerShdw>
                </a:effectLst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BDDEB-C896-D641-9B85-F3394F6E72CD}" type="datetimeFigureOut">
              <a:rPr lang="en-US" smtClean="0"/>
              <a:pPr/>
              <a:t>10/5/12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54882-DA1C-8844-997A-4301CA5DA6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2 Pictures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8946" y="381000"/>
            <a:ext cx="3250360" cy="16319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946" y="2084389"/>
            <a:ext cx="3250360" cy="3935412"/>
          </a:xfr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ctr" defTabSz="914400" rtl="0" eaLnBrk="1" latinLnBrk="0" hangingPunct="1">
              <a:spcBef>
                <a:spcPct val="0"/>
              </a:spcBef>
              <a:buNone/>
              <a:defRPr sz="1800" b="0" kern="1200">
                <a:solidFill>
                  <a:schemeClr val="tx2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495800" y="6356350"/>
            <a:ext cx="1143000" cy="365125"/>
          </a:xfrm>
        </p:spPr>
        <p:txBody>
          <a:bodyPr/>
          <a:lstStyle>
            <a:lvl1pPr algn="l">
              <a:defRPr/>
            </a:lvl1pPr>
          </a:lstStyle>
          <a:p>
            <a:fld id="{41ABDDEB-C896-D641-9B85-F3394F6E72CD}" type="datetimeFigureOut">
              <a:rPr lang="en-US" smtClean="0"/>
              <a:pPr/>
              <a:t>10/5/12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791200" y="6356350"/>
            <a:ext cx="2895600" cy="365125"/>
          </a:xfrm>
        </p:spPr>
        <p:txBody>
          <a:bodyPr/>
          <a:lstStyle>
            <a:lvl1pPr algn="r"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967426" y="6356350"/>
            <a:ext cx="533400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1B54882-DA1C-8844-997A-4301CA5DA66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14"/>
          </p:nvPr>
        </p:nvSpPr>
        <p:spPr>
          <a:xfrm rot="307655">
            <a:off x="4082874" y="3187732"/>
            <a:ext cx="4141140" cy="2881378"/>
          </a:xfrm>
          <a:solidFill>
            <a:srgbClr val="FFFFFF">
              <a:shade val="85000"/>
            </a:srgbClr>
          </a:solidFill>
          <a:ln w="38100" cap="sq">
            <a:solidFill>
              <a:srgbClr val="FDFDFD"/>
            </a:solidFill>
            <a:miter lim="800000"/>
          </a:ln>
          <a:effectLst>
            <a:outerShdw blurRad="88900" dist="25400" dir="7200000" sx="101000" sy="101000" algn="t" rotWithShape="0">
              <a:prstClr val="black">
                <a:alpha val="5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txBody>
          <a:bodyPr>
            <a:normAutofit/>
          </a:bodyPr>
          <a:lstStyle>
            <a:lvl1pPr>
              <a:buNone/>
              <a:defRPr sz="1800"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 rot="21414752">
            <a:off x="4623469" y="338031"/>
            <a:ext cx="4141140" cy="2881378"/>
          </a:xfrm>
          <a:solidFill>
            <a:srgbClr val="FFFFFF">
              <a:shade val="85000"/>
            </a:srgbClr>
          </a:solidFill>
          <a:ln w="38100" cap="sq">
            <a:solidFill>
              <a:srgbClr val="FDFDFD"/>
            </a:solidFill>
            <a:miter lim="800000"/>
          </a:ln>
          <a:effectLst>
            <a:outerShdw blurRad="88900" dist="25400" dir="5400000" sx="101000" sy="101000" algn="t" rotWithShape="0">
              <a:prstClr val="black">
                <a:alpha val="5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txBody>
          <a:bodyPr>
            <a:normAutofit/>
          </a:bodyPr>
          <a:lstStyle>
            <a:lvl1pPr>
              <a:buNone/>
              <a:defRPr sz="1800"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BDDEB-C896-D641-9B85-F3394F6E72CD}" type="datetimeFigureOut">
              <a:rPr lang="en-US" smtClean="0"/>
              <a:pPr/>
              <a:t>10/5/12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54882-DA1C-8844-997A-4301CA5DA6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0" y="457200"/>
            <a:ext cx="1497106" cy="58102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6888" y="457200"/>
            <a:ext cx="6513511" cy="58102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BDDEB-C896-D641-9B85-F3394F6E72CD}" type="datetimeFigureOut">
              <a:rPr lang="en-US" smtClean="0"/>
              <a:pPr/>
              <a:t>10/5/12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54882-DA1C-8844-997A-4301CA5DA6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BDDEB-C896-D641-9B85-F3394F6E72CD}" type="datetimeFigureOut">
              <a:rPr lang="en-US" smtClean="0"/>
              <a:pPr/>
              <a:t>10/5/12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54882-DA1C-8844-997A-4301CA5DA6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Title Slide with Pictur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6889" y="3774328"/>
            <a:ext cx="7199311" cy="1470025"/>
          </a:xfrm>
        </p:spPr>
        <p:txBody>
          <a:bodyPr anchor="b" anchorCtr="0"/>
          <a:lstStyle>
            <a:lvl1pPr algn="l">
              <a:defRPr sz="48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6888" y="5257800"/>
            <a:ext cx="7199312" cy="990600"/>
          </a:xfr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1800" kern="1200">
                <a:solidFill>
                  <a:schemeClr val="tx2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BDDEB-C896-D641-9B85-F3394F6E72CD}" type="datetimeFigureOut">
              <a:rPr lang="en-US" smtClean="0"/>
              <a:pPr/>
              <a:t>10/5/12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2"/>
          </p:nvPr>
        </p:nvSpPr>
        <p:spPr>
          <a:xfrm rot="504148">
            <a:off x="4493544" y="555043"/>
            <a:ext cx="4142460" cy="3085398"/>
          </a:xfrm>
          <a:solidFill>
            <a:srgbClr val="FFFFFF">
              <a:shade val="85000"/>
            </a:srgbClr>
          </a:solidFill>
          <a:ln w="381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txBody>
          <a:bodyPr>
            <a:normAutofit/>
          </a:bodyPr>
          <a:lstStyle>
            <a:lvl1pPr>
              <a:buNone/>
              <a:defRPr sz="1800"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175" y="2236694"/>
            <a:ext cx="7612063" cy="1362075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800" kern="1200">
                <a:solidFill>
                  <a:schemeClr val="tx2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175" y="3617259"/>
            <a:ext cx="7612063" cy="1500187"/>
          </a:xfr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ctr" defTabSz="914400" rtl="0" eaLnBrk="1" latinLnBrk="0" hangingPunct="1">
              <a:spcBef>
                <a:spcPct val="0"/>
              </a:spcBef>
              <a:buNone/>
              <a:defRPr sz="1800" kern="1200">
                <a:solidFill>
                  <a:schemeClr val="tx2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BDDEB-C896-D641-9B85-F3394F6E72CD}" type="datetimeFigureOut">
              <a:rPr lang="en-US" smtClean="0"/>
              <a:pPr/>
              <a:t>10/5/12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54882-DA1C-8844-997A-4301CA5DA6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174" y="79468"/>
            <a:ext cx="7612063" cy="14176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5175" y="2084388"/>
            <a:ext cx="3657600" cy="418306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19637" y="2084388"/>
            <a:ext cx="3657600" cy="418306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BDDEB-C896-D641-9B85-F3394F6E72CD}" type="datetimeFigureOut">
              <a:rPr lang="en-US" smtClean="0"/>
              <a:pPr/>
              <a:t>10/5/12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54882-DA1C-8844-997A-4301CA5DA6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174" y="79468"/>
            <a:ext cx="7612063" cy="1417638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174" y="1687512"/>
            <a:ext cx="3657600" cy="903288"/>
          </a:xfrm>
        </p:spPr>
        <p:txBody>
          <a:bodyPr anchor="ctr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5174" y="2649071"/>
            <a:ext cx="3657600" cy="360829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19637" y="1687512"/>
            <a:ext cx="3657600" cy="903288"/>
          </a:xfrm>
        </p:spPr>
        <p:txBody>
          <a:bodyPr anchor="ctr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9637" y="2649071"/>
            <a:ext cx="3657600" cy="360829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BDDEB-C896-D641-9B85-F3394F6E72CD}" type="datetimeFigureOut">
              <a:rPr lang="en-US" smtClean="0"/>
              <a:pPr/>
              <a:t>10/5/12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54882-DA1C-8844-997A-4301CA5DA6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BDDEB-C896-D641-9B85-F3394F6E72CD}" type="datetimeFigureOut">
              <a:rPr lang="en-US" smtClean="0"/>
              <a:pPr/>
              <a:t>10/5/12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54882-DA1C-8844-997A-4301CA5DA6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BDDEB-C896-D641-9B85-F3394F6E72CD}" type="datetimeFigureOut">
              <a:rPr lang="en-US" smtClean="0"/>
              <a:pPr/>
              <a:t>10/5/12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54882-DA1C-8844-997A-4301CA5DA6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8946" y="381000"/>
            <a:ext cx="3250360" cy="16319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95800" y="381000"/>
            <a:ext cx="4149725" cy="588645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946" y="2084389"/>
            <a:ext cx="3250360" cy="3935412"/>
          </a:xfr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ctr" defTabSz="914400" rtl="0" eaLnBrk="1" latinLnBrk="0" hangingPunct="1">
              <a:spcBef>
                <a:spcPct val="0"/>
              </a:spcBef>
              <a:buNone/>
              <a:defRPr sz="1800" b="0" kern="1200">
                <a:solidFill>
                  <a:schemeClr val="tx2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495800" y="6356350"/>
            <a:ext cx="1143000" cy="365125"/>
          </a:xfrm>
        </p:spPr>
        <p:txBody>
          <a:bodyPr/>
          <a:lstStyle>
            <a:lvl1pPr algn="l">
              <a:defRPr/>
            </a:lvl1pPr>
          </a:lstStyle>
          <a:p>
            <a:fld id="{41ABDDEB-C896-D641-9B85-F3394F6E72CD}" type="datetimeFigureOut">
              <a:rPr lang="en-US" smtClean="0"/>
              <a:pPr/>
              <a:t>10/5/12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791200" y="6356350"/>
            <a:ext cx="2895600" cy="365125"/>
          </a:xfrm>
        </p:spPr>
        <p:txBody>
          <a:bodyPr/>
          <a:lstStyle>
            <a:lvl1pPr algn="r"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967426" y="6356350"/>
            <a:ext cx="533400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1B54882-DA1C-8844-997A-4301CA5DA6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5174" y="79468"/>
            <a:ext cx="7612063" cy="1417638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175" y="2070846"/>
            <a:ext cx="7612064" cy="41820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41ABDDEB-C896-D641-9B85-F3394F6E72CD}" type="datetimeFigureOut">
              <a:rPr lang="en-US" smtClean="0"/>
              <a:pPr/>
              <a:t>10/5/12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43753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05300" y="6356350"/>
            <a:ext cx="533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fld id="{91B54882-DA1C-8844-997A-4301CA5DA66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800" kern="1200">
          <a:solidFill>
            <a:schemeClr val="tx2"/>
          </a:solidFill>
          <a:effectLst>
            <a:outerShdw blurRad="50800" dist="25400" dir="2700000" algn="tl" rotWithShape="0">
              <a:schemeClr val="bg1">
                <a:alpha val="40000"/>
              </a:scheme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2000"/>
        </a:spcBef>
        <a:buFont typeface="Wingdings 2" pitchFamily="18" charset="2"/>
        <a:buChar char=""/>
        <a:defRPr sz="2400" kern="1200">
          <a:solidFill>
            <a:schemeClr val="bg1"/>
          </a:solidFill>
          <a:effectLst>
            <a:outerShdw blurRad="63500" dist="50800" dir="2700000" algn="tl" rotWithShape="0">
              <a:prstClr val="black">
                <a:alpha val="50000"/>
              </a:prstClr>
            </a:outerShdw>
          </a:effectLst>
          <a:latin typeface="+mn-lt"/>
          <a:ea typeface="+mn-ea"/>
          <a:cs typeface="+mn-cs"/>
        </a:defRPr>
      </a:lvl1pPr>
      <a:lvl2pPr marL="685800" indent="-336550" algn="l" defTabSz="914400" rtl="0" eaLnBrk="1" latinLnBrk="0" hangingPunct="1">
        <a:spcBef>
          <a:spcPts val="600"/>
        </a:spcBef>
        <a:buFont typeface="Wingdings 2" pitchFamily="18" charset="2"/>
        <a:buChar char=""/>
        <a:defRPr sz="2200" kern="1200">
          <a:solidFill>
            <a:schemeClr val="bg1"/>
          </a:solidFill>
          <a:effectLst>
            <a:outerShdw blurRad="63500" dist="50800" dir="2700000" algn="tl" rotWithShape="0">
              <a:prstClr val="black">
                <a:alpha val="50000"/>
              </a:prstClr>
            </a:outerShdw>
          </a:effectLst>
          <a:latin typeface="+mn-lt"/>
          <a:ea typeface="+mn-ea"/>
          <a:cs typeface="+mn-cs"/>
        </a:defRPr>
      </a:lvl2pPr>
      <a:lvl3pPr marL="1035050" indent="-349250" algn="l" defTabSz="914400" rtl="0" eaLnBrk="1" latinLnBrk="0" hangingPunct="1">
        <a:spcBef>
          <a:spcPts val="600"/>
        </a:spcBef>
        <a:buFont typeface="Wingdings 2" pitchFamily="18" charset="2"/>
        <a:buChar char=""/>
        <a:defRPr sz="2000" kern="1200">
          <a:solidFill>
            <a:schemeClr val="bg1"/>
          </a:solidFill>
          <a:effectLst>
            <a:outerShdw blurRad="63500" dist="50800" dir="2700000" algn="tl" rotWithShape="0">
              <a:prstClr val="black">
                <a:alpha val="50000"/>
              </a:prstClr>
            </a:outerShdw>
          </a:effectLst>
          <a:latin typeface="+mn-lt"/>
          <a:ea typeface="+mn-ea"/>
          <a:cs typeface="+mn-cs"/>
        </a:defRPr>
      </a:lvl3pPr>
      <a:lvl4pPr marL="1371600" indent="-336550" algn="l" defTabSz="914400" rtl="0" eaLnBrk="1" latinLnBrk="0" hangingPunct="1">
        <a:spcBef>
          <a:spcPts val="600"/>
        </a:spcBef>
        <a:buFont typeface="Wingdings 2" pitchFamily="18" charset="2"/>
        <a:buChar char=""/>
        <a:defRPr sz="1800" kern="1200">
          <a:solidFill>
            <a:schemeClr val="bg1"/>
          </a:solidFill>
          <a:effectLst>
            <a:outerShdw blurRad="63500" dist="50800" dir="2700000" algn="tl" rotWithShape="0">
              <a:prstClr val="black">
                <a:alpha val="50000"/>
              </a:prstClr>
            </a:outerShdw>
          </a:effectLst>
          <a:latin typeface="+mn-lt"/>
          <a:ea typeface="+mn-ea"/>
          <a:cs typeface="+mn-cs"/>
        </a:defRPr>
      </a:lvl4pPr>
      <a:lvl5pPr marL="1720850" indent="-349250" algn="l" defTabSz="914400" rtl="0" eaLnBrk="1" latinLnBrk="0" hangingPunct="1">
        <a:spcBef>
          <a:spcPts val="600"/>
        </a:spcBef>
        <a:buFont typeface="Wingdings 2" pitchFamily="18" charset="2"/>
        <a:buChar char=""/>
        <a:defRPr sz="1800" kern="1200">
          <a:solidFill>
            <a:schemeClr val="bg1"/>
          </a:solidFill>
          <a:effectLst>
            <a:outerShdw blurRad="63500" dist="50800" dir="2700000" algn="tl" rotWithShape="0">
              <a:prstClr val="black">
                <a:alpha val="50000"/>
              </a:prst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0.png"/><Relationship Id="rId3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3.jpeg"/><Relationship Id="rId3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df"/><Relationship Id="rId4" Type="http://schemas.openxmlformats.org/officeDocument/2006/relationships/image" Target="../media/image17.png"/><Relationship Id="rId1" Type="http://schemas.openxmlformats.org/officeDocument/2006/relationships/slideLayout" Target="../slideLayouts/slideLayout9.xml"/><Relationship Id="rId2" Type="http://schemas.openxmlformats.org/officeDocument/2006/relationships/hyperlink" Target="http://wastewaterenergy.wikispaces.com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dirty="0" smtClean="0"/>
              <a:t>Welcome to the Greenhouse</a:t>
            </a:r>
            <a:endParaRPr lang="en-US" sz="6000" dirty="0"/>
          </a:p>
        </p:txBody>
      </p:sp>
      <p:sp>
        <p:nvSpPr>
          <p:cNvPr id="3" name="Subtitle 2"/>
          <p:cNvSpPr>
            <a:spLocks noGrp="1"/>
          </p:cNvSpPr>
          <p:nvPr>
            <p:ph sz="half" idx="1"/>
          </p:nvPr>
        </p:nvSpPr>
        <p:spPr>
          <a:xfrm>
            <a:off x="765174" y="2084388"/>
            <a:ext cx="3657600" cy="4183062"/>
          </a:xfrm>
        </p:spPr>
        <p:txBody>
          <a:bodyPr>
            <a:normAutofit/>
          </a:bodyPr>
          <a:lstStyle/>
          <a:p>
            <a:r>
              <a:rPr lang="en-US" sz="3200" dirty="0" err="1" smtClean="0"/>
              <a:t>NYSunworks</a:t>
            </a:r>
            <a:r>
              <a:rPr lang="en-US" sz="3200" dirty="0" smtClean="0"/>
              <a:t> and Manhattan School for Children are excited to share this unique space with you as you learn about waste, water and energy.</a:t>
            </a:r>
            <a:endParaRPr lang="en-US" sz="3200" dirty="0"/>
          </a:p>
        </p:txBody>
      </p:sp>
      <p:sp>
        <p:nvSpPr>
          <p:cNvPr id="9" name="Content Placeholder 8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920952" y="-8815388"/>
            <a:ext cx="914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7" descr="IMG_125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9637" y="2084388"/>
            <a:ext cx="3657600" cy="4141920"/>
          </a:xfrm>
          <a:prstGeom prst="rect">
            <a:avLst/>
          </a:prstGeom>
          <a:solidFill>
            <a:schemeClr val="bg1">
              <a:lumMod val="65000"/>
              <a:alpha val="6000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Course Teacher</a:t>
            </a:r>
            <a:endParaRPr lang="en-US" dirty="0"/>
          </a:p>
        </p:txBody>
      </p:sp>
      <p:pic>
        <p:nvPicPr>
          <p:cNvPr id="7" name="Content Placeholder 6" descr="IMAG0514-1024x612.jpg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 l="-38505" r="-38505"/>
          <a:stretch>
            <a:fillRect/>
          </a:stretch>
        </p:blipFill>
        <p:spPr/>
      </p:pic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172857" y="2084388"/>
            <a:ext cx="4535714" cy="4183062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Shakira </a:t>
            </a:r>
            <a:r>
              <a:rPr lang="en-US" dirty="0" err="1" smtClean="0"/>
              <a:t>Provasoli</a:t>
            </a:r>
            <a:r>
              <a:rPr lang="en-US" dirty="0" smtClean="0"/>
              <a:t> Castronovo</a:t>
            </a:r>
          </a:p>
          <a:p>
            <a:pPr lvl="1"/>
            <a:r>
              <a:rPr lang="en-US" dirty="0" smtClean="0"/>
              <a:t>I have been teaching elementary education since 1999, both in Westchester and New York City. I received my Masters in Education from Sarah Lawrence College.</a:t>
            </a:r>
          </a:p>
          <a:p>
            <a:pPr lvl="1"/>
            <a:r>
              <a:rPr lang="en-US" dirty="0" smtClean="0"/>
              <a:t>This is my</a:t>
            </a:r>
            <a:r>
              <a:rPr lang="en-US" dirty="0" smtClean="0"/>
              <a:t> third year </a:t>
            </a:r>
            <a:r>
              <a:rPr lang="en-US" dirty="0" smtClean="0"/>
              <a:t>teaching environmental science at Manhattan School for Children.</a:t>
            </a:r>
          </a:p>
          <a:p>
            <a:pPr lvl="1"/>
            <a:r>
              <a:rPr lang="en-US" dirty="0" smtClean="0"/>
              <a:t>I am certified in STEM education by Teachers College, through a fellowship I received from NASA.</a:t>
            </a:r>
          </a:p>
          <a:p>
            <a:pPr lvl="1">
              <a:buNone/>
            </a:pPr>
            <a:r>
              <a:rPr lang="en-US" dirty="0" smtClean="0"/>
              <a:t>Please contact me anytime at </a:t>
            </a:r>
            <a:r>
              <a:rPr lang="en-US" dirty="0" err="1" smtClean="0">
                <a:solidFill>
                  <a:srgbClr val="000090"/>
                </a:solidFill>
              </a:rPr>
              <a:t>shakira@nysunworks.org</a:t>
            </a:r>
            <a:endParaRPr lang="en-US" dirty="0" smtClean="0">
              <a:solidFill>
                <a:srgbClr val="000090"/>
              </a:solidFill>
            </a:endParaRPr>
          </a:p>
          <a:p>
            <a:pPr lvl="1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Course Provider</a:t>
            </a:r>
            <a:br>
              <a:rPr lang="en-US" dirty="0" smtClean="0"/>
            </a:br>
            <a:r>
              <a:rPr lang="en-US" dirty="0" err="1" smtClean="0"/>
              <a:t>NYSunworks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NY Sun Works is a non-profit organization that builds innovative science labs in urban schools. Through our Greenhouse Project initiative we use hydroponic farming technology to educate students and teachers about the science of sustainability.</a:t>
            </a:r>
          </a:p>
          <a:p>
            <a:r>
              <a:rPr lang="en-US" dirty="0" smtClean="0"/>
              <a:t>NY Sun Works envisions a generation of environmental innovators, empowered to create solutions to global resource challenges. </a:t>
            </a:r>
            <a:endParaRPr lang="en-US" dirty="0"/>
          </a:p>
        </p:txBody>
      </p:sp>
      <p:pic>
        <p:nvPicPr>
          <p:cNvPr id="8" name="Content Placeholder 7" descr="LogoNYSW-TGPComboRGB.jpg"/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t="-23405" b="-23405"/>
          <a:stretch>
            <a:fillRect/>
          </a:stretch>
        </p:blipFill>
        <p:spPr>
          <a:xfrm rot="21414752">
            <a:off x="4531703" y="338032"/>
            <a:ext cx="4141140" cy="2881378"/>
          </a:xfrm>
        </p:spPr>
      </p:pic>
      <p:pic>
        <p:nvPicPr>
          <p:cNvPr id="12" name="Picture Placeholder 11" descr="greenhouse label.png"/>
          <p:cNvPicPr>
            <a:picLocks noGrp="1" noChangeAspect="1"/>
          </p:cNvPicPr>
          <p:nvPr>
            <p:ph type="pic" sz="quarter" idx="14"/>
          </p:nvPr>
        </p:nvPicPr>
        <p:blipFill>
          <a:blip r:embed="rId3"/>
          <a:srcRect l="-90774" r="-90774"/>
          <a:stretch>
            <a:fillRect/>
          </a:stretch>
        </p:blipFill>
        <p:spPr>
          <a:xfrm rot="307655">
            <a:off x="4485820" y="3508130"/>
            <a:ext cx="4141140" cy="288137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68942"/>
            <a:ext cx="9143999" cy="1470025"/>
          </a:xfrm>
        </p:spPr>
        <p:txBody>
          <a:bodyPr/>
          <a:lstStyle/>
          <a:p>
            <a:r>
              <a:rPr lang="en-US" dirty="0" smtClean="0"/>
              <a:t>Water Waste &amp; Energy </a:t>
            </a:r>
            <a:br>
              <a:rPr lang="en-US" dirty="0" smtClean="0"/>
            </a:br>
            <a:r>
              <a:rPr lang="en-US" dirty="0" smtClean="0"/>
              <a:t>Course Dates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242889" y="2438849"/>
            <a:ext cx="8493060" cy="3809552"/>
          </a:xfrm>
        </p:spPr>
        <p:txBody>
          <a:bodyPr/>
          <a:lstStyle/>
          <a:p>
            <a:r>
              <a:rPr lang="en-US" sz="2400" dirty="0" smtClean="0">
                <a:solidFill>
                  <a:schemeClr val="tx1"/>
                </a:solidFill>
              </a:rPr>
              <a:t>Please take a moment to write in the dates of our course</a:t>
            </a:r>
            <a:endParaRPr lang="en-US" sz="2400" dirty="0" smtClean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session 1: 		10</a:t>
            </a:r>
            <a:r>
              <a:rPr lang="en-US" dirty="0" smtClean="0">
                <a:solidFill>
                  <a:schemeClr val="tx1"/>
                </a:solidFill>
              </a:rPr>
              <a:t>/</a:t>
            </a:r>
            <a:r>
              <a:rPr lang="en-US" dirty="0" smtClean="0">
                <a:solidFill>
                  <a:schemeClr val="tx1"/>
                </a:solidFill>
              </a:rPr>
              <a:t>12</a:t>
            </a:r>
            <a:r>
              <a:rPr lang="en-US" dirty="0" smtClean="0">
                <a:solidFill>
                  <a:schemeClr val="tx1"/>
                </a:solidFill>
              </a:rPr>
              <a:t>/</a:t>
            </a:r>
            <a:r>
              <a:rPr lang="en-US" dirty="0" smtClean="0">
                <a:solidFill>
                  <a:schemeClr val="tx1"/>
                </a:solidFill>
              </a:rPr>
              <a:t>12</a:t>
            </a:r>
            <a:r>
              <a:rPr lang="en-US" dirty="0" smtClean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</a:rPr>
              <a:t>4:00pm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chemeClr val="tx1"/>
                </a:solidFill>
              </a:rPr>
              <a:t>to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chemeClr val="tx1"/>
                </a:solidFill>
              </a:rPr>
              <a:t>7</a:t>
            </a:r>
            <a:r>
              <a:rPr lang="en-US" dirty="0" smtClean="0">
                <a:solidFill>
                  <a:schemeClr val="tx1"/>
                </a:solidFill>
              </a:rPr>
              <a:t>:00pm</a:t>
            </a:r>
            <a:r>
              <a:rPr lang="en-US" dirty="0" smtClean="0">
                <a:solidFill>
                  <a:schemeClr val="tx1"/>
                </a:solidFill>
              </a:rPr>
              <a:t>	</a:t>
            </a:r>
            <a:endParaRPr lang="en-US" dirty="0" smtClean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session</a:t>
            </a:r>
            <a:r>
              <a:rPr lang="en-US" dirty="0" smtClean="0">
                <a:solidFill>
                  <a:schemeClr val="tx1"/>
                </a:solidFill>
              </a:rPr>
              <a:t> 2: </a:t>
            </a:r>
            <a:r>
              <a:rPr lang="en-US" dirty="0" smtClean="0">
                <a:solidFill>
                  <a:schemeClr val="tx1"/>
                </a:solidFill>
              </a:rPr>
              <a:t>		10/</a:t>
            </a:r>
            <a:r>
              <a:rPr lang="en-US" dirty="0" smtClean="0">
                <a:solidFill>
                  <a:schemeClr val="tx1"/>
                </a:solidFill>
              </a:rPr>
              <a:t>15/</a:t>
            </a:r>
            <a:r>
              <a:rPr lang="en-US" dirty="0" smtClean="0">
                <a:solidFill>
                  <a:schemeClr val="tx1"/>
                </a:solidFill>
              </a:rPr>
              <a:t>12	4:00pm to 7:00pm	</a:t>
            </a:r>
            <a:endParaRPr lang="en-US" dirty="0" smtClean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session</a:t>
            </a:r>
            <a:r>
              <a:rPr lang="en-US" dirty="0" smtClean="0">
                <a:solidFill>
                  <a:schemeClr val="tx1"/>
                </a:solidFill>
              </a:rPr>
              <a:t> 3: </a:t>
            </a:r>
            <a:r>
              <a:rPr lang="en-US" dirty="0" smtClean="0">
                <a:solidFill>
                  <a:schemeClr val="tx1"/>
                </a:solidFill>
              </a:rPr>
              <a:t>		10/</a:t>
            </a:r>
            <a:r>
              <a:rPr lang="en-US" dirty="0" smtClean="0">
                <a:solidFill>
                  <a:schemeClr val="tx1"/>
                </a:solidFill>
              </a:rPr>
              <a:t>19/</a:t>
            </a:r>
            <a:r>
              <a:rPr lang="en-US" dirty="0" smtClean="0">
                <a:solidFill>
                  <a:schemeClr val="tx1"/>
                </a:solidFill>
              </a:rPr>
              <a:t>12	4:00pm to 7:00pm</a:t>
            </a:r>
            <a:r>
              <a:rPr lang="en-US" dirty="0" smtClean="0">
                <a:solidFill>
                  <a:schemeClr val="tx1"/>
                </a:solidFill>
              </a:rPr>
              <a:t>	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session</a:t>
            </a:r>
            <a:r>
              <a:rPr lang="en-US" dirty="0" smtClean="0">
                <a:solidFill>
                  <a:schemeClr val="tx1"/>
                </a:solidFill>
              </a:rPr>
              <a:t> 4: </a:t>
            </a:r>
            <a:r>
              <a:rPr lang="en-US" dirty="0" smtClean="0">
                <a:solidFill>
                  <a:schemeClr val="tx1"/>
                </a:solidFill>
              </a:rPr>
              <a:t>		10</a:t>
            </a:r>
            <a:r>
              <a:rPr lang="en-US" dirty="0" smtClean="0">
                <a:solidFill>
                  <a:schemeClr val="tx1"/>
                </a:solidFill>
              </a:rPr>
              <a:t>/22</a:t>
            </a:r>
            <a:r>
              <a:rPr lang="en-US" dirty="0" smtClean="0">
                <a:solidFill>
                  <a:schemeClr val="tx1"/>
                </a:solidFill>
              </a:rPr>
              <a:t>/12	4:00pm to 7:00pm	</a:t>
            </a:r>
            <a:endParaRPr lang="en-US" dirty="0" smtClean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session</a:t>
            </a:r>
            <a:r>
              <a:rPr lang="en-US" dirty="0" smtClean="0">
                <a:solidFill>
                  <a:schemeClr val="tx1"/>
                </a:solidFill>
              </a:rPr>
              <a:t> 5: </a:t>
            </a:r>
            <a:r>
              <a:rPr lang="en-US" dirty="0" smtClean="0">
                <a:solidFill>
                  <a:schemeClr val="tx1"/>
                </a:solidFill>
              </a:rPr>
              <a:t>		</a:t>
            </a:r>
            <a:r>
              <a:rPr lang="en-US" dirty="0" smtClean="0">
                <a:solidFill>
                  <a:schemeClr val="tx1"/>
                </a:solidFill>
              </a:rPr>
              <a:t>10</a:t>
            </a:r>
            <a:r>
              <a:rPr lang="en-US" dirty="0" smtClean="0">
                <a:solidFill>
                  <a:schemeClr val="tx1"/>
                </a:solidFill>
              </a:rPr>
              <a:t>/</a:t>
            </a:r>
            <a:r>
              <a:rPr lang="en-US" dirty="0" smtClean="0">
                <a:solidFill>
                  <a:schemeClr val="tx1"/>
                </a:solidFill>
              </a:rPr>
              <a:t>26/</a:t>
            </a:r>
            <a:r>
              <a:rPr lang="en-US" dirty="0" smtClean="0">
                <a:solidFill>
                  <a:schemeClr val="tx1"/>
                </a:solidFill>
              </a:rPr>
              <a:t>12	4:00pm to 7:00pm</a:t>
            </a:r>
            <a:r>
              <a:rPr lang="en-US" dirty="0" smtClean="0">
                <a:solidFill>
                  <a:schemeClr val="tx1"/>
                </a:solidFill>
              </a:rPr>
              <a:t>	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session</a:t>
            </a:r>
            <a:r>
              <a:rPr lang="en-US" dirty="0" smtClean="0">
                <a:solidFill>
                  <a:schemeClr val="tx1"/>
                </a:solidFill>
              </a:rPr>
              <a:t> 6: </a:t>
            </a:r>
            <a:r>
              <a:rPr lang="en-US" dirty="0" smtClean="0">
                <a:solidFill>
                  <a:schemeClr val="tx1"/>
                </a:solidFill>
              </a:rPr>
              <a:t>		10</a:t>
            </a:r>
            <a:r>
              <a:rPr lang="en-US" dirty="0" smtClean="0">
                <a:solidFill>
                  <a:schemeClr val="tx1"/>
                </a:solidFill>
              </a:rPr>
              <a:t>/29/</a:t>
            </a:r>
            <a:r>
              <a:rPr lang="en-US" dirty="0" smtClean="0">
                <a:solidFill>
                  <a:schemeClr val="tx1"/>
                </a:solidFill>
              </a:rPr>
              <a:t>12	4:00pm to 7:00pm</a:t>
            </a:r>
            <a:r>
              <a:rPr lang="en-US" dirty="0" smtClean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</a:rPr>
              <a:t>Midterm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session</a:t>
            </a:r>
            <a:r>
              <a:rPr lang="en-US" dirty="0" smtClean="0">
                <a:solidFill>
                  <a:schemeClr val="tx1"/>
                </a:solidFill>
              </a:rPr>
              <a:t> 7:		11/02</a:t>
            </a:r>
            <a:r>
              <a:rPr lang="en-US" dirty="0" smtClean="0">
                <a:solidFill>
                  <a:schemeClr val="tx1"/>
                </a:solidFill>
              </a:rPr>
              <a:t>/12	4:00pm to 7:00pm	</a:t>
            </a:r>
            <a:endParaRPr lang="en-US" dirty="0" smtClean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session</a:t>
            </a:r>
            <a:r>
              <a:rPr lang="en-US" dirty="0" smtClean="0">
                <a:solidFill>
                  <a:schemeClr val="tx1"/>
                </a:solidFill>
              </a:rPr>
              <a:t> 8: </a:t>
            </a:r>
            <a:r>
              <a:rPr lang="en-US" dirty="0" smtClean="0">
                <a:solidFill>
                  <a:schemeClr val="tx1"/>
                </a:solidFill>
              </a:rPr>
              <a:t>		</a:t>
            </a:r>
            <a:r>
              <a:rPr lang="en-US" dirty="0" smtClean="0">
                <a:solidFill>
                  <a:schemeClr val="tx1"/>
                </a:solidFill>
              </a:rPr>
              <a:t>11/05/</a:t>
            </a:r>
            <a:r>
              <a:rPr lang="en-US" dirty="0" smtClean="0">
                <a:solidFill>
                  <a:schemeClr val="tx1"/>
                </a:solidFill>
              </a:rPr>
              <a:t>12	4:00pm to 7:00pm	</a:t>
            </a:r>
            <a:endParaRPr lang="en-US" dirty="0" smtClean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session</a:t>
            </a:r>
            <a:r>
              <a:rPr lang="en-US" dirty="0" smtClean="0">
                <a:solidFill>
                  <a:schemeClr val="tx1"/>
                </a:solidFill>
              </a:rPr>
              <a:t> 9: </a:t>
            </a:r>
            <a:r>
              <a:rPr lang="en-US" dirty="0" smtClean="0">
                <a:solidFill>
                  <a:schemeClr val="tx1"/>
                </a:solidFill>
              </a:rPr>
              <a:t>		</a:t>
            </a:r>
            <a:r>
              <a:rPr lang="en-US" dirty="0" smtClean="0">
                <a:solidFill>
                  <a:schemeClr val="tx1"/>
                </a:solidFill>
              </a:rPr>
              <a:t>11/16/</a:t>
            </a:r>
            <a:r>
              <a:rPr lang="en-US" dirty="0" smtClean="0">
                <a:solidFill>
                  <a:schemeClr val="tx1"/>
                </a:solidFill>
              </a:rPr>
              <a:t>12	4:00pm to 7:00pm	</a:t>
            </a:r>
            <a:endParaRPr lang="en-US" dirty="0" smtClean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session 10: 	11/19/</a:t>
            </a:r>
            <a:r>
              <a:rPr lang="en-US" dirty="0" smtClean="0">
                <a:solidFill>
                  <a:schemeClr val="tx1"/>
                </a:solidFill>
              </a:rPr>
              <a:t>12	4:00pm to 7:00pm</a:t>
            </a:r>
            <a:r>
              <a:rPr lang="en-US" dirty="0" smtClean="0">
                <a:solidFill>
                  <a:schemeClr val="tx1"/>
                </a:solidFill>
              </a:rPr>
              <a:t>	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session </a:t>
            </a:r>
            <a:r>
              <a:rPr lang="en-US" dirty="0" smtClean="0">
                <a:solidFill>
                  <a:schemeClr val="tx1"/>
                </a:solidFill>
              </a:rPr>
              <a:t>11: 	11/26/</a:t>
            </a:r>
            <a:r>
              <a:rPr lang="en-US" dirty="0" smtClean="0">
                <a:solidFill>
                  <a:schemeClr val="tx1"/>
                </a:solidFill>
              </a:rPr>
              <a:t>12	4:00pm to 7:00pm</a:t>
            </a:r>
            <a:r>
              <a:rPr lang="en-US" dirty="0" smtClean="0">
                <a:solidFill>
                  <a:schemeClr val="tx1"/>
                </a:solidFill>
              </a:rPr>
              <a:t>	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session </a:t>
            </a:r>
            <a:r>
              <a:rPr lang="en-US" dirty="0" smtClean="0">
                <a:solidFill>
                  <a:schemeClr val="tx1"/>
                </a:solidFill>
              </a:rPr>
              <a:t>12: 	11/30/</a:t>
            </a:r>
            <a:r>
              <a:rPr lang="en-US" dirty="0" smtClean="0">
                <a:solidFill>
                  <a:schemeClr val="tx1"/>
                </a:solidFill>
              </a:rPr>
              <a:t>12	4:00pm to 7:00pm</a:t>
            </a:r>
            <a:r>
              <a:rPr lang="en-US" dirty="0" smtClean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</a:rPr>
              <a:t>Final</a:t>
            </a:r>
            <a:r>
              <a:rPr lang="en-US" dirty="0" smtClean="0"/>
              <a:t>	</a:t>
            </a:r>
          </a:p>
          <a:p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type="pic" sz="quarter" idx="12"/>
          </p:nvPr>
        </p:nvPicPr>
        <p:blipFill>
          <a:blip r:embed="rId2"/>
          <a:srcRect t="-5341" b="-5341"/>
          <a:stretch>
            <a:fillRect/>
          </a:stretch>
        </p:blipFill>
        <p:spPr>
          <a:xfrm rot="504148">
            <a:off x="5793547" y="220580"/>
            <a:ext cx="3193788" cy="237880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765175" y="1741714"/>
            <a:ext cx="7612063" cy="1106715"/>
          </a:xfrm>
        </p:spPr>
        <p:txBody>
          <a:bodyPr/>
          <a:lstStyle/>
          <a:p>
            <a:r>
              <a:rPr lang="en-US" dirty="0" smtClean="0"/>
              <a:t>Science Packet and Notebook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>
          <a:xfrm>
            <a:off x="765175" y="2848429"/>
            <a:ext cx="7612063" cy="2269017"/>
          </a:xfrm>
        </p:spPr>
        <p:txBody>
          <a:bodyPr/>
          <a:lstStyle/>
          <a:p>
            <a:r>
              <a:rPr lang="en-US" sz="2800" dirty="0" smtClean="0"/>
              <a:t>We are providing you with a course packet with mandatory and optional readings. </a:t>
            </a:r>
          </a:p>
          <a:p>
            <a:r>
              <a:rPr lang="en-US" sz="2800" dirty="0" smtClean="0"/>
              <a:t>In addition, you will have a science notebook, in which we ask you to include your goals, notes, and reflections.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175" y="569371"/>
            <a:ext cx="7612063" cy="575449"/>
          </a:xfrm>
        </p:spPr>
        <p:txBody>
          <a:bodyPr/>
          <a:lstStyle/>
          <a:p>
            <a:r>
              <a:rPr lang="en-US" sz="55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Goals</a:t>
            </a:r>
            <a:endParaRPr lang="en-US" sz="55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0136" y="1693514"/>
            <a:ext cx="8043655" cy="3286955"/>
          </a:xfrm>
        </p:spPr>
        <p:txBody>
          <a:bodyPr/>
          <a:lstStyle/>
          <a:p>
            <a:r>
              <a:rPr lang="en-US" sz="2800" dirty="0" smtClean="0"/>
              <a:t>In your notebook, reflect on ways that you hope this course will help you engage students in learning. </a:t>
            </a:r>
          </a:p>
          <a:p>
            <a:r>
              <a:rPr lang="en-US" sz="2800" dirty="0" smtClean="0"/>
              <a:t>Refer to the Danielson Teacher Competencies 3c in your course </a:t>
            </a:r>
            <a:r>
              <a:rPr lang="en-US" sz="2800" dirty="0" smtClean="0"/>
              <a:t>packet and select specific ways that you can improve your pedagogy. </a:t>
            </a:r>
          </a:p>
          <a:p>
            <a:r>
              <a:rPr lang="en-US" sz="2800" dirty="0" smtClean="0"/>
              <a:t>Next, select a personal goal that you hope to fulfill by taking this class, and come write it </a:t>
            </a:r>
            <a:r>
              <a:rPr lang="en-US" sz="2800" dirty="0" smtClean="0"/>
              <a:t>on the </a:t>
            </a:r>
            <a:r>
              <a:rPr lang="en-US" sz="2800" dirty="0" err="1" smtClean="0"/>
              <a:t>Smartboard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 smtClean="0"/>
              <a:t>Wiki Space</a:t>
            </a:r>
            <a:endParaRPr lang="en-US" sz="4400" dirty="0"/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4245429" y="381000"/>
            <a:ext cx="4626427" cy="5886450"/>
          </a:xfrm>
        </p:spPr>
        <p:txBody>
          <a:bodyPr/>
          <a:lstStyle/>
          <a:p>
            <a:r>
              <a:rPr lang="en-US" dirty="0" smtClean="0"/>
              <a:t>Please make sure I have your correct email address for your Wiki </a:t>
            </a:r>
            <a:r>
              <a:rPr lang="en-US" dirty="0" smtClean="0"/>
              <a:t>invitation and type it into </a:t>
            </a:r>
            <a:r>
              <a:rPr lang="en-US" smtClean="0"/>
              <a:t>the </a:t>
            </a:r>
            <a:r>
              <a:rPr lang="en-US" smtClean="0"/>
              <a:t>computer.</a:t>
            </a:r>
            <a:endParaRPr lang="en-US" smtClean="0"/>
          </a:p>
          <a:p>
            <a:r>
              <a:rPr lang="en-US" dirty="0" smtClean="0"/>
              <a:t>Please check your email and look for the invitation to join the Wiki Space.</a:t>
            </a:r>
          </a:p>
          <a:p>
            <a:r>
              <a:rPr lang="en-US" dirty="0" smtClean="0">
                <a:hlinkClick r:id="rId2"/>
              </a:rPr>
              <a:t>http://wastewaterenergy.wikispaces.com</a:t>
            </a:r>
            <a:endParaRPr lang="en-US" dirty="0" smtClean="0"/>
          </a:p>
        </p:txBody>
      </p:sp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sz="2800" dirty="0" smtClean="0"/>
              <a:t>I have set up a Wiki Space for this course. The Wiki is a place where you can find the syllabus and additional websites and documents. It is important that you create an account and remember your login</a:t>
            </a:r>
            <a:endParaRPr lang="en-US" sz="28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3"/>
              <a:stretch>
                <a:fillRect/>
              </a:stretch>
            </p:blipFill>
          </mc:Choice>
          <mc:Fallback>
            <p:blipFill>
              <a:blip r:embed="rId4"/>
              <a:stretch>
                <a:fillRect/>
              </a:stretch>
            </p:blipFill>
          </mc:Fallback>
        </mc:AlternateContent>
        <p:spPr>
          <a:xfrm>
            <a:off x="5484813" y="4409701"/>
            <a:ext cx="1825625" cy="161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4.jpeg"/><Relationship Id="rId5" Type="http://schemas.openxmlformats.org/officeDocument/2006/relationships/image" Target="../media/image5.jpeg"/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Habitat">
  <a:themeElements>
    <a:clrScheme name="Habitat">
      <a:dk1>
        <a:sysClr val="windowText" lastClr="000000"/>
      </a:dk1>
      <a:lt1>
        <a:sysClr val="window" lastClr="FFFFFF"/>
      </a:lt1>
      <a:dk2>
        <a:srgbClr val="194431"/>
      </a:dk2>
      <a:lt2>
        <a:srgbClr val="F0E6C3"/>
      </a:lt2>
      <a:accent1>
        <a:srgbClr val="F8C000"/>
      </a:accent1>
      <a:accent2>
        <a:srgbClr val="F88600"/>
      </a:accent2>
      <a:accent3>
        <a:srgbClr val="F83500"/>
      </a:accent3>
      <a:accent4>
        <a:srgbClr val="8B723D"/>
      </a:accent4>
      <a:accent5>
        <a:srgbClr val="818B3D"/>
      </a:accent5>
      <a:accent6>
        <a:srgbClr val="586215"/>
      </a:accent6>
      <a:hlink>
        <a:srgbClr val="FF621D"/>
      </a:hlink>
      <a:folHlink>
        <a:srgbClr val="F3D260"/>
      </a:folHlink>
    </a:clrScheme>
    <a:fontScheme name="Habitat">
      <a:majorFont>
        <a:latin typeface="Book Antiqua"/>
        <a:ea typeface=""/>
        <a:cs typeface=""/>
        <a:font script="Jpan" typeface="ＭＳ 明朝"/>
      </a:majorFont>
      <a:minorFont>
        <a:latin typeface="Book Antiqua"/>
        <a:ea typeface=""/>
        <a:cs typeface=""/>
        <a:font script="Jpan" typeface="ＭＳ 明朝"/>
      </a:minorFont>
    </a:fontScheme>
    <a:fmtScheme name="Habitat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10000"/>
                <a:satMod val="130000"/>
              </a:schemeClr>
              <a:schemeClr val="phClr">
                <a:satMod val="275000"/>
              </a:schemeClr>
            </a:duotone>
          </a:blip>
          <a:tile tx="0" ty="0" sx="40000" sy="4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40000"/>
                <a:satMod val="130000"/>
              </a:schemeClr>
              <a:schemeClr val="phClr">
                <a:satMod val="275000"/>
              </a:schemeClr>
            </a:duotone>
          </a:blip>
          <a:stretch/>
        </a:blipFill>
      </a:fillStyleLst>
      <a:lnStyleLst>
        <a:ln w="12700" cap="flat" cmpd="sng" algn="ctr">
          <a:solidFill>
            <a:schemeClr val="phClr">
              <a:shade val="90000"/>
              <a:satMod val="105000"/>
            </a:schemeClr>
          </a:solidFill>
          <a:prstDash val="solid"/>
        </a:ln>
        <a:ln w="25400" cap="flat" cmpd="sng" algn="ctr">
          <a:solidFill>
            <a:schemeClr val="phClr">
              <a:shade val="80000"/>
            </a:schemeClr>
          </a:solidFill>
          <a:prstDash val="solid"/>
        </a:ln>
        <a:ln w="25400" cap="flat" cmpd="sng" algn="ctr">
          <a:solidFill>
            <a:schemeClr val="phClr">
              <a:shade val="7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88900" dir="4200000" sx="105000" sy="105000" algn="t" rotWithShape="0">
              <a:srgbClr val="000000">
                <a:alpha val="40000"/>
              </a:srgbClr>
            </a:outerShdw>
          </a:effectLst>
        </a:effectStyle>
        <a:effectStyle>
          <a:effectLst>
            <a:innerShdw blurRad="76200" dist="25400" dir="13200000">
              <a:srgbClr val="000000">
                <a:alpha val="80000"/>
              </a:srgbClr>
            </a:innerShdw>
          </a:effectLst>
          <a:scene3d>
            <a:camera prst="orthographicFront">
              <a:rot lat="0" lon="0" rev="0"/>
            </a:camera>
            <a:lightRig rig="balanced" dir="t">
              <a:rot lat="0" lon="0" rev="19800000"/>
            </a:lightRig>
          </a:scene3d>
          <a:sp3d prstMaterial="softEdge">
            <a:bevelT w="0" h="0"/>
          </a:sp3d>
        </a:effectStyle>
      </a:effectStyleLst>
      <a:bgFillStyleLst>
        <a:blipFill rotWithShape="1">
          <a:blip xmlns:r="http://schemas.openxmlformats.org/officeDocument/2006/relationships" r:embed="rId3"/>
          <a:stretch/>
        </a:blipFill>
        <a:blipFill rotWithShape="1">
          <a:blip xmlns:r="http://schemas.openxmlformats.org/officeDocument/2006/relationships" r:embed="rId4"/>
          <a:stretch/>
        </a:blipFill>
        <a:blipFill rotWithShape="1">
          <a:blip xmlns:r="http://schemas.openxmlformats.org/officeDocument/2006/relationships" r:embed="rId5"/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Habitat.thmx</Template>
  <TotalTime>4241</TotalTime>
  <Words>602</Words>
  <Application>Microsoft Macintosh PowerPoint</Application>
  <PresentationFormat>On-screen Show (4:3)</PresentationFormat>
  <Paragraphs>37</Paragraphs>
  <Slides>7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Habitat</vt:lpstr>
      <vt:lpstr>Welcome to the Greenhouse</vt:lpstr>
      <vt:lpstr>Course Teacher</vt:lpstr>
      <vt:lpstr>Course Provider NYSunworks</vt:lpstr>
      <vt:lpstr>Water Waste &amp; Energy  Course Dates</vt:lpstr>
      <vt:lpstr>Science Packet and Notebook</vt:lpstr>
      <vt:lpstr>Goals</vt:lpstr>
      <vt:lpstr>Wiki Space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 to the Greenhouse</dc:title>
  <dc:creator>NYCDOE Schools</dc:creator>
  <cp:lastModifiedBy>NYCDOE Schools</cp:lastModifiedBy>
  <cp:revision>6</cp:revision>
  <dcterms:created xsi:type="dcterms:W3CDTF">2012-10-06T02:19:47Z</dcterms:created>
  <dcterms:modified xsi:type="dcterms:W3CDTF">2012-10-08T23:05:49Z</dcterms:modified>
</cp:coreProperties>
</file>